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746" r:id="rId4"/>
  </p:sldMasterIdLst>
  <p:sldIdLst>
    <p:sldId id="257" r:id="rId5"/>
    <p:sldId id="259" r:id="rId6"/>
    <p:sldId id="260" r:id="rId7"/>
    <p:sldId id="261" r:id="rId8"/>
    <p:sldId id="265" r:id="rId9"/>
    <p:sldId id="266" r:id="rId10"/>
    <p:sldId id="267" r:id="rId11"/>
    <p:sldId id="268" r:id="rId12"/>
    <p:sldId id="264"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929FB"/>
    <a:srgbClr val="9BA8B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01" autoAdjust="0"/>
    <p:restoredTop sz="94619" autoAdjust="0"/>
  </p:normalViewPr>
  <p:slideViewPr>
    <p:cSldViewPr snapToGrid="0">
      <p:cViewPr varScale="1">
        <p:scale>
          <a:sx n="161" d="100"/>
          <a:sy n="161" d="100"/>
        </p:scale>
        <p:origin x="150" y="21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viewProps" Target="viewProp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7/19/2020</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583314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7D5506EE-1026-4F35-9ACC-BD05BE0F9B36}"/>
              </a:ext>
            </a:extLst>
          </p:cNvPr>
          <p:cNvSpPr>
            <a:spLocks noGrp="1"/>
          </p:cNvSpPr>
          <p:nvPr>
            <p:ph type="dt" sz="half" idx="10"/>
          </p:nvPr>
        </p:nvSpPr>
        <p:spPr/>
        <p:txBody>
          <a:bodyPr/>
          <a:lstStyle/>
          <a:p>
            <a:fld id="{B612A279-0833-481D-8C56-F67FD0AC6C50}" type="datetime1">
              <a:rPr lang="en-US" smtClean="0"/>
              <a:t>7/19/2020</a:t>
            </a:fld>
            <a:endParaRPr lang="en-US" dirty="0"/>
          </a:p>
        </p:txBody>
      </p:sp>
      <p:sp>
        <p:nvSpPr>
          <p:cNvPr id="8" name="Footer Placeholder 7">
            <a:extLst>
              <a:ext uri="{FF2B5EF4-FFF2-40B4-BE49-F238E27FC236}">
                <a16:creationId xmlns:a16="http://schemas.microsoft.com/office/drawing/2014/main" id="{B7696E5F-8D95-4450-AE52-5438E6EDE2B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722698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AF33D6B0-F070-45C4-A472-19F432BE3932}"/>
              </a:ext>
            </a:extLst>
          </p:cNvPr>
          <p:cNvSpPr>
            <a:spLocks noGrp="1"/>
          </p:cNvSpPr>
          <p:nvPr>
            <p:ph type="dt" sz="half" idx="10"/>
          </p:nvPr>
        </p:nvSpPr>
        <p:spPr/>
        <p:txBody>
          <a:bodyPr/>
          <a:lstStyle/>
          <a:p>
            <a:fld id="{6587DA83-5663-4C9C-B9AA-0B40A3DAFF81}" type="datetime1">
              <a:rPr lang="en-US" smtClean="0"/>
              <a:t>7/19/2020</a:t>
            </a:fld>
            <a:endParaRPr lang="en-US" dirty="0"/>
          </a:p>
        </p:txBody>
      </p:sp>
      <p:sp>
        <p:nvSpPr>
          <p:cNvPr id="8" name="Footer Placeholder 7">
            <a:extLst>
              <a:ext uri="{FF2B5EF4-FFF2-40B4-BE49-F238E27FC236}">
                <a16:creationId xmlns:a16="http://schemas.microsoft.com/office/drawing/2014/main" id="{9975399F-DAB2-410D-967F-ED17E6F796E7}"/>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618272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7/19/2020</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926706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7/19/2020</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041625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7/19/2020</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566630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7/19/2020</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0681946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7/19/2020</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118605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7/19/2020</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014226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7/19/2020</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9332822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7/19/2020</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232677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7/19/2020</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4982234"/>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47" r:id="rId3"/>
    <p:sldLayoutId id="2147483743" r:id="rId4"/>
    <p:sldLayoutId id="2147483738" r:id="rId5"/>
    <p:sldLayoutId id="2147483732" r:id="rId6"/>
    <p:sldLayoutId id="2147483733" r:id="rId7"/>
    <p:sldLayoutId id="2147483734" r:id="rId8"/>
    <p:sldLayoutId id="2147483735" r:id="rId9"/>
    <p:sldLayoutId id="2147483736" r:id="rId10"/>
    <p:sldLayoutId id="2147483737" r:id="rId11"/>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A9286AD2-18A9-4868-A4E3-7A2097A208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1"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8FD68DA-43BA-4508-8DE2-BA9BB7B2FA5B}"/>
              </a:ext>
            </a:extLst>
          </p:cNvPr>
          <p:cNvSpPr>
            <a:spLocks noGrp="1"/>
          </p:cNvSpPr>
          <p:nvPr>
            <p:ph type="ctrTitle"/>
          </p:nvPr>
        </p:nvSpPr>
        <p:spPr>
          <a:xfrm>
            <a:off x="5289754" y="639097"/>
            <a:ext cx="6253317" cy="3686015"/>
          </a:xfrm>
        </p:spPr>
        <p:txBody>
          <a:bodyPr>
            <a:normAutofit/>
          </a:bodyPr>
          <a:lstStyle/>
          <a:p>
            <a:r>
              <a:rPr lang="en-US" dirty="0"/>
              <a:t>IBM Data Science</a:t>
            </a:r>
            <a:endParaRPr lang="en-US" sz="8000" dirty="0"/>
          </a:p>
        </p:txBody>
      </p:sp>
      <p:sp>
        <p:nvSpPr>
          <p:cNvPr id="3" name="Subtitle 2">
            <a:extLst>
              <a:ext uri="{FF2B5EF4-FFF2-40B4-BE49-F238E27FC236}">
                <a16:creationId xmlns:a16="http://schemas.microsoft.com/office/drawing/2014/main" id="{A8E9CFF2-3777-4FF4-A759-8491175B0B7C}"/>
              </a:ext>
            </a:extLst>
          </p:cNvPr>
          <p:cNvSpPr>
            <a:spLocks noGrp="1"/>
          </p:cNvSpPr>
          <p:nvPr>
            <p:ph type="subTitle" idx="1"/>
          </p:nvPr>
        </p:nvSpPr>
        <p:spPr>
          <a:xfrm>
            <a:off x="5289753" y="4672739"/>
            <a:ext cx="6269347" cy="1021498"/>
          </a:xfrm>
        </p:spPr>
        <p:txBody>
          <a:bodyPr>
            <a:normAutofit/>
          </a:bodyPr>
          <a:lstStyle/>
          <a:p>
            <a:r>
              <a:rPr lang="en-US" sz="2400" dirty="0">
                <a:solidFill>
                  <a:schemeClr val="tx1">
                    <a:lumMod val="85000"/>
                    <a:lumOff val="15000"/>
                  </a:schemeClr>
                </a:solidFill>
              </a:rPr>
              <a:t>Capstone Project</a:t>
            </a:r>
          </a:p>
        </p:txBody>
      </p:sp>
      <p:pic>
        <p:nvPicPr>
          <p:cNvPr id="5" name="Picture 4" descr="stairs, hand rail, and abstract object along the wall">
            <a:extLst>
              <a:ext uri="{FF2B5EF4-FFF2-40B4-BE49-F238E27FC236}">
                <a16:creationId xmlns:a16="http://schemas.microsoft.com/office/drawing/2014/main" id="{282CF6DD-7FE8-4063-9551-1B7BBCE92ABE}"/>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 y="1"/>
            <a:ext cx="4635315" cy="6857999"/>
          </a:xfrm>
          <a:prstGeom prst="rect">
            <a:avLst/>
          </a:prstGeom>
        </p:spPr>
      </p:pic>
      <p:cxnSp>
        <p:nvCxnSpPr>
          <p:cNvPr id="24" name="Straight Connector 23">
            <a:extLst>
              <a:ext uri="{FF2B5EF4-FFF2-40B4-BE49-F238E27FC236}">
                <a16:creationId xmlns:a16="http://schemas.microsoft.com/office/drawing/2014/main" id="{E7A7CD63-7EC3-44F3-95D0-595C4019FF2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27754" y="4498925"/>
            <a:ext cx="563610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37378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005DE1-20E2-48E5-B992-17B20625B5E7}"/>
              </a:ext>
            </a:extLst>
          </p:cNvPr>
          <p:cNvSpPr>
            <a:spLocks noGrp="1"/>
          </p:cNvSpPr>
          <p:nvPr>
            <p:ph type="title"/>
          </p:nvPr>
        </p:nvSpPr>
        <p:spPr/>
        <p:txBody>
          <a:bodyPr/>
          <a:lstStyle/>
          <a:p>
            <a:r>
              <a:rPr lang="en-SG" dirty="0"/>
              <a:t>Introduction</a:t>
            </a:r>
          </a:p>
        </p:txBody>
      </p:sp>
      <p:sp>
        <p:nvSpPr>
          <p:cNvPr id="3" name="Content Placeholder 2">
            <a:extLst>
              <a:ext uri="{FF2B5EF4-FFF2-40B4-BE49-F238E27FC236}">
                <a16:creationId xmlns:a16="http://schemas.microsoft.com/office/drawing/2014/main" id="{2FDE91A5-767E-4E55-A7C4-593D1F063A68}"/>
              </a:ext>
            </a:extLst>
          </p:cNvPr>
          <p:cNvSpPr>
            <a:spLocks noGrp="1"/>
          </p:cNvSpPr>
          <p:nvPr>
            <p:ph idx="1"/>
          </p:nvPr>
        </p:nvSpPr>
        <p:spPr/>
        <p:txBody>
          <a:bodyPr/>
          <a:lstStyle/>
          <a:p>
            <a:r>
              <a:rPr lang="en-SG" dirty="0"/>
              <a:t>A customer is looking to open a Chinese restaurant in Downtown Toronto, but cannot decide on which neighbourhood is best suited for this. The objective of this project is to help this customer determine which neighbourhood has the best potential for starting a Chinese restaurant.</a:t>
            </a:r>
          </a:p>
          <a:p>
            <a:pPr marL="0" indent="0">
              <a:buNone/>
            </a:pPr>
            <a:endParaRPr lang="en-SG" dirty="0"/>
          </a:p>
        </p:txBody>
      </p:sp>
    </p:spTree>
    <p:extLst>
      <p:ext uri="{BB962C8B-B14F-4D97-AF65-F5344CB8AC3E}">
        <p14:creationId xmlns:p14="http://schemas.microsoft.com/office/powerpoint/2010/main" val="30063821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82B018-0F08-4A2C-9E7D-3FF9D2296960}"/>
              </a:ext>
            </a:extLst>
          </p:cNvPr>
          <p:cNvSpPr>
            <a:spLocks noGrp="1"/>
          </p:cNvSpPr>
          <p:nvPr>
            <p:ph type="title"/>
          </p:nvPr>
        </p:nvSpPr>
        <p:spPr/>
        <p:txBody>
          <a:bodyPr/>
          <a:lstStyle/>
          <a:p>
            <a:r>
              <a:rPr lang="en-SG" dirty="0"/>
              <a:t>Data</a:t>
            </a:r>
          </a:p>
        </p:txBody>
      </p:sp>
      <p:sp>
        <p:nvSpPr>
          <p:cNvPr id="3" name="Content Placeholder 2">
            <a:extLst>
              <a:ext uri="{FF2B5EF4-FFF2-40B4-BE49-F238E27FC236}">
                <a16:creationId xmlns:a16="http://schemas.microsoft.com/office/drawing/2014/main" id="{40DEE2D7-FCD9-4037-BA84-BBA52FB1AFFB}"/>
              </a:ext>
            </a:extLst>
          </p:cNvPr>
          <p:cNvSpPr>
            <a:spLocks noGrp="1"/>
          </p:cNvSpPr>
          <p:nvPr>
            <p:ph idx="1"/>
          </p:nvPr>
        </p:nvSpPr>
        <p:spPr/>
        <p:txBody>
          <a:bodyPr>
            <a:normAutofit fontScale="85000" lnSpcReduction="10000"/>
          </a:bodyPr>
          <a:lstStyle/>
          <a:p>
            <a:pPr marL="0" indent="0">
              <a:buNone/>
            </a:pPr>
            <a:r>
              <a:rPr lang="en-SG" b="1" dirty="0"/>
              <a:t>The data required for this problem are:</a:t>
            </a:r>
          </a:p>
          <a:p>
            <a:pPr>
              <a:buFont typeface="Arial" panose="020B0604020202020204" pitchFamily="34" charset="0"/>
              <a:buChar char="•"/>
            </a:pPr>
            <a:r>
              <a:rPr lang="en-SG" sz="1600" dirty="0"/>
              <a:t>Geo-data of Neighbourhood </a:t>
            </a:r>
            <a:r>
              <a:rPr lang="en-SG" sz="1600" dirty="0" err="1"/>
              <a:t>centers</a:t>
            </a:r>
            <a:r>
              <a:rPr lang="en-SG" sz="1600" dirty="0"/>
              <a:t> in Toronto (Latitude, Longitudes)</a:t>
            </a:r>
          </a:p>
          <a:p>
            <a:pPr>
              <a:buFont typeface="Arial" panose="020B0604020202020204" pitchFamily="34" charset="0"/>
              <a:buChar char="•"/>
            </a:pPr>
            <a:r>
              <a:rPr lang="en-SG" sz="1600" dirty="0"/>
              <a:t>Food places in various neighbourhood in Toronto</a:t>
            </a:r>
          </a:p>
          <a:p>
            <a:pPr>
              <a:buFont typeface="Arial" panose="020B0604020202020204" pitchFamily="34" charset="0"/>
              <a:buChar char="•"/>
            </a:pPr>
            <a:r>
              <a:rPr lang="en-SG" sz="1600" dirty="0"/>
              <a:t>Other venues in various neighbourhood in Toronto</a:t>
            </a:r>
          </a:p>
          <a:p>
            <a:pPr marL="0" indent="0">
              <a:buNone/>
            </a:pPr>
            <a:r>
              <a:rPr lang="en-SG" b="1" dirty="0"/>
              <a:t>Food places and other venues are searched for within 500m from the various neighbourhood centres in Toronto</a:t>
            </a:r>
            <a:endParaRPr lang="en-SG" dirty="0"/>
          </a:p>
          <a:p>
            <a:pPr marL="0" indent="0">
              <a:buNone/>
            </a:pPr>
            <a:r>
              <a:rPr lang="en-SG" b="1" dirty="0"/>
              <a:t>The following data sources are to get the data required for this project</a:t>
            </a:r>
          </a:p>
          <a:p>
            <a:pPr>
              <a:buFont typeface="Arial" panose="020B0604020202020204" pitchFamily="34" charset="0"/>
              <a:buChar char="•"/>
            </a:pPr>
            <a:r>
              <a:rPr lang="en-SG" sz="1600" dirty="0"/>
              <a:t>Wikipedia Page on Toronto Neighbourhoods</a:t>
            </a:r>
          </a:p>
          <a:p>
            <a:pPr>
              <a:buFont typeface="Arial" panose="020B0604020202020204" pitchFamily="34" charset="0"/>
              <a:buChar char="•"/>
            </a:pPr>
            <a:r>
              <a:rPr lang="en-SG" sz="1600" dirty="0"/>
              <a:t>Pre-existing dataset to obtain Toronto Neighbourhood geo-location data (latitude and longitudes)</a:t>
            </a:r>
          </a:p>
          <a:p>
            <a:pPr>
              <a:buFont typeface="Arial" panose="020B0604020202020204" pitchFamily="34" charset="0"/>
              <a:buChar char="•"/>
            </a:pPr>
            <a:r>
              <a:rPr lang="en-SG" sz="1600" dirty="0"/>
              <a:t>Foursquare API to obtain venue data</a:t>
            </a:r>
          </a:p>
          <a:p>
            <a:endParaRPr lang="en-SG" dirty="0"/>
          </a:p>
        </p:txBody>
      </p:sp>
    </p:spTree>
    <p:extLst>
      <p:ext uri="{BB962C8B-B14F-4D97-AF65-F5344CB8AC3E}">
        <p14:creationId xmlns:p14="http://schemas.microsoft.com/office/powerpoint/2010/main" val="30434901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D1BAA8-4E36-4837-A5D7-43DEC16BDF6F}"/>
              </a:ext>
            </a:extLst>
          </p:cNvPr>
          <p:cNvSpPr>
            <a:spLocks noGrp="1"/>
          </p:cNvSpPr>
          <p:nvPr>
            <p:ph type="title"/>
          </p:nvPr>
        </p:nvSpPr>
        <p:spPr/>
        <p:txBody>
          <a:bodyPr/>
          <a:lstStyle/>
          <a:p>
            <a:r>
              <a:rPr lang="en-SG" b="1" dirty="0"/>
              <a:t>Methodology and Results</a:t>
            </a:r>
            <a:endParaRPr lang="en-SG" dirty="0"/>
          </a:p>
        </p:txBody>
      </p:sp>
      <p:sp>
        <p:nvSpPr>
          <p:cNvPr id="3" name="Content Placeholder 2">
            <a:extLst>
              <a:ext uri="{FF2B5EF4-FFF2-40B4-BE49-F238E27FC236}">
                <a16:creationId xmlns:a16="http://schemas.microsoft.com/office/drawing/2014/main" id="{5328A299-F50F-4EF4-BA78-61A895C512A1}"/>
              </a:ext>
            </a:extLst>
          </p:cNvPr>
          <p:cNvSpPr>
            <a:spLocks noGrp="1"/>
          </p:cNvSpPr>
          <p:nvPr>
            <p:ph idx="1"/>
          </p:nvPr>
        </p:nvSpPr>
        <p:spPr>
          <a:xfrm>
            <a:off x="1097280" y="2108201"/>
            <a:ext cx="2831108" cy="3760891"/>
          </a:xfrm>
        </p:spPr>
        <p:txBody>
          <a:bodyPr/>
          <a:lstStyle/>
          <a:p>
            <a:r>
              <a:rPr lang="en-SG" dirty="0"/>
              <a:t>Exploratory Data Analysis</a:t>
            </a:r>
          </a:p>
          <a:p>
            <a:endParaRPr lang="en-SG" dirty="0"/>
          </a:p>
        </p:txBody>
      </p:sp>
      <p:pic>
        <p:nvPicPr>
          <p:cNvPr id="4" name="Picture 3">
            <a:extLst>
              <a:ext uri="{FF2B5EF4-FFF2-40B4-BE49-F238E27FC236}">
                <a16:creationId xmlns:a16="http://schemas.microsoft.com/office/drawing/2014/main" id="{8DDDCFEE-8844-48EE-8F31-42DCB8CA2B25}"/>
              </a:ext>
            </a:extLst>
          </p:cNvPr>
          <p:cNvPicPr/>
          <p:nvPr/>
        </p:nvPicPr>
        <p:blipFill>
          <a:blip r:embed="rId2"/>
          <a:stretch>
            <a:fillRect/>
          </a:stretch>
        </p:blipFill>
        <p:spPr>
          <a:xfrm>
            <a:off x="1158129" y="2616492"/>
            <a:ext cx="5731510" cy="3430270"/>
          </a:xfrm>
          <a:prstGeom prst="rect">
            <a:avLst/>
          </a:prstGeom>
        </p:spPr>
      </p:pic>
      <p:sp>
        <p:nvSpPr>
          <p:cNvPr id="6" name="Content Placeholder 2">
            <a:extLst>
              <a:ext uri="{FF2B5EF4-FFF2-40B4-BE49-F238E27FC236}">
                <a16:creationId xmlns:a16="http://schemas.microsoft.com/office/drawing/2014/main" id="{65A5B930-BD9E-4706-B9AB-A2F84E4C900A}"/>
              </a:ext>
            </a:extLst>
          </p:cNvPr>
          <p:cNvSpPr txBox="1">
            <a:spLocks/>
          </p:cNvSpPr>
          <p:nvPr/>
        </p:nvSpPr>
        <p:spPr>
          <a:xfrm>
            <a:off x="7473880" y="2088689"/>
            <a:ext cx="2831108" cy="3760891"/>
          </a:xfrm>
          <a:prstGeom prst="rect">
            <a:avLst/>
          </a:prstGeom>
        </p:spPr>
        <p:txBody>
          <a:bodyPr vert="horz" lIns="0" tIns="45720" rIns="0" bIns="45720" rtlCol="0">
            <a:norm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SG" dirty="0"/>
              <a:t>Initial Observations</a:t>
            </a:r>
          </a:p>
          <a:p>
            <a:pPr>
              <a:buFont typeface="Arial" panose="020B0604020202020204" pitchFamily="34" charset="0"/>
              <a:buChar char="•"/>
            </a:pPr>
            <a:r>
              <a:rPr lang="en-SG" sz="1500" dirty="0"/>
              <a:t>Existence of airport, university as well as multiple parks</a:t>
            </a:r>
          </a:p>
          <a:p>
            <a:pPr>
              <a:buFont typeface="Arial" panose="020B0604020202020204" pitchFamily="34" charset="0"/>
              <a:buChar char="•"/>
            </a:pPr>
            <a:r>
              <a:rPr lang="en-SG" sz="1500" dirty="0"/>
              <a:t>Near the coast</a:t>
            </a:r>
          </a:p>
          <a:p>
            <a:pPr marL="0" indent="0">
              <a:buNone/>
            </a:pPr>
            <a:endParaRPr lang="en-SG" dirty="0"/>
          </a:p>
        </p:txBody>
      </p:sp>
    </p:spTree>
    <p:extLst>
      <p:ext uri="{BB962C8B-B14F-4D97-AF65-F5344CB8AC3E}">
        <p14:creationId xmlns:p14="http://schemas.microsoft.com/office/powerpoint/2010/main" val="16002969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D1BAA8-4E36-4837-A5D7-43DEC16BDF6F}"/>
              </a:ext>
            </a:extLst>
          </p:cNvPr>
          <p:cNvSpPr>
            <a:spLocks noGrp="1"/>
          </p:cNvSpPr>
          <p:nvPr>
            <p:ph type="title"/>
          </p:nvPr>
        </p:nvSpPr>
        <p:spPr/>
        <p:txBody>
          <a:bodyPr/>
          <a:lstStyle/>
          <a:p>
            <a:r>
              <a:rPr lang="en-SG" b="1" dirty="0"/>
              <a:t>Methodology and Results</a:t>
            </a:r>
            <a:endParaRPr lang="en-SG" dirty="0"/>
          </a:p>
        </p:txBody>
      </p:sp>
      <p:sp>
        <p:nvSpPr>
          <p:cNvPr id="3" name="Content Placeholder 2">
            <a:extLst>
              <a:ext uri="{FF2B5EF4-FFF2-40B4-BE49-F238E27FC236}">
                <a16:creationId xmlns:a16="http://schemas.microsoft.com/office/drawing/2014/main" id="{5328A299-F50F-4EF4-BA78-61A895C512A1}"/>
              </a:ext>
            </a:extLst>
          </p:cNvPr>
          <p:cNvSpPr>
            <a:spLocks noGrp="1"/>
          </p:cNvSpPr>
          <p:nvPr>
            <p:ph idx="1"/>
          </p:nvPr>
        </p:nvSpPr>
        <p:spPr>
          <a:xfrm>
            <a:off x="1097280" y="2108201"/>
            <a:ext cx="2831108" cy="3760891"/>
          </a:xfrm>
        </p:spPr>
        <p:txBody>
          <a:bodyPr/>
          <a:lstStyle/>
          <a:p>
            <a:r>
              <a:rPr lang="en-SG" dirty="0"/>
              <a:t>Exploratory Data Analysis</a:t>
            </a:r>
          </a:p>
          <a:p>
            <a:endParaRPr lang="en-SG" dirty="0"/>
          </a:p>
        </p:txBody>
      </p:sp>
      <p:sp>
        <p:nvSpPr>
          <p:cNvPr id="6" name="Content Placeholder 2">
            <a:extLst>
              <a:ext uri="{FF2B5EF4-FFF2-40B4-BE49-F238E27FC236}">
                <a16:creationId xmlns:a16="http://schemas.microsoft.com/office/drawing/2014/main" id="{65A5B930-BD9E-4706-B9AB-A2F84E4C900A}"/>
              </a:ext>
            </a:extLst>
          </p:cNvPr>
          <p:cNvSpPr txBox="1">
            <a:spLocks/>
          </p:cNvSpPr>
          <p:nvPr/>
        </p:nvSpPr>
        <p:spPr>
          <a:xfrm>
            <a:off x="7473880" y="2088689"/>
            <a:ext cx="3789330" cy="3760891"/>
          </a:xfrm>
          <a:prstGeom prst="rect">
            <a:avLst/>
          </a:prstGeom>
        </p:spPr>
        <p:txBody>
          <a:bodyPr vert="horz" lIns="0" tIns="45720" rIns="0" bIns="45720" rtlCol="0">
            <a:normAutofit lnSpcReduction="10000"/>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SG" dirty="0"/>
              <a:t>Further Analysis</a:t>
            </a:r>
          </a:p>
          <a:p>
            <a:pPr>
              <a:buFont typeface="Arial" panose="020B0604020202020204" pitchFamily="34" charset="0"/>
              <a:buChar char="•"/>
            </a:pPr>
            <a:r>
              <a:rPr lang="en-SG" sz="1500" dirty="0"/>
              <a:t>Need to understand more about the restaurants locations </a:t>
            </a:r>
            <a:r>
              <a:rPr lang="en-SG" sz="1500" dirty="0">
                <a:solidFill>
                  <a:srgbClr val="2929FB"/>
                </a:solidFill>
              </a:rPr>
              <a:t>(blue)</a:t>
            </a:r>
            <a:r>
              <a:rPr lang="en-SG" sz="1500" dirty="0"/>
              <a:t>, as well as Asian restaurants locations </a:t>
            </a:r>
            <a:r>
              <a:rPr lang="en-SG" sz="1500" dirty="0">
                <a:solidFill>
                  <a:srgbClr val="00B050"/>
                </a:solidFill>
              </a:rPr>
              <a:t>(green)</a:t>
            </a:r>
            <a:r>
              <a:rPr lang="en-SG" sz="1500" dirty="0"/>
              <a:t>.</a:t>
            </a:r>
          </a:p>
          <a:p>
            <a:pPr>
              <a:buFont typeface="Arial" panose="020B0604020202020204" pitchFamily="34" charset="0"/>
              <a:buChar char="•"/>
            </a:pPr>
            <a:r>
              <a:rPr lang="en-SG" sz="1500" dirty="0"/>
              <a:t>Can be observed that restaurants usually form a cluster for locality effect. We want to ride on this effect, but also do not want to have too much competition with Asian restaurants in the vicinity</a:t>
            </a:r>
          </a:p>
          <a:p>
            <a:pPr>
              <a:buFont typeface="Arial" panose="020B0604020202020204" pitchFamily="34" charset="0"/>
              <a:buChar char="•"/>
            </a:pPr>
            <a:r>
              <a:rPr lang="en-SG" sz="1500" dirty="0"/>
              <a:t>We observe that Kensington has a restaurant cluster, but only 1 Chinese food joint, which is a potential location for us to set up another Asian joint.</a:t>
            </a:r>
          </a:p>
          <a:p>
            <a:pPr marL="0" indent="0">
              <a:buNone/>
            </a:pPr>
            <a:endParaRPr lang="en-SG" dirty="0"/>
          </a:p>
        </p:txBody>
      </p:sp>
      <p:pic>
        <p:nvPicPr>
          <p:cNvPr id="7" name="Picture 6">
            <a:extLst>
              <a:ext uri="{FF2B5EF4-FFF2-40B4-BE49-F238E27FC236}">
                <a16:creationId xmlns:a16="http://schemas.microsoft.com/office/drawing/2014/main" id="{D7C4D222-FC4A-4142-AB65-BEB747DFA6BA}"/>
              </a:ext>
            </a:extLst>
          </p:cNvPr>
          <p:cNvPicPr/>
          <p:nvPr/>
        </p:nvPicPr>
        <p:blipFill>
          <a:blip r:embed="rId2"/>
          <a:stretch>
            <a:fillRect/>
          </a:stretch>
        </p:blipFill>
        <p:spPr>
          <a:xfrm>
            <a:off x="1097280" y="2580332"/>
            <a:ext cx="5731510" cy="3439795"/>
          </a:xfrm>
          <a:prstGeom prst="rect">
            <a:avLst/>
          </a:prstGeom>
        </p:spPr>
      </p:pic>
    </p:spTree>
    <p:extLst>
      <p:ext uri="{BB962C8B-B14F-4D97-AF65-F5344CB8AC3E}">
        <p14:creationId xmlns:p14="http://schemas.microsoft.com/office/powerpoint/2010/main" val="36666712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D1BAA8-4E36-4837-A5D7-43DEC16BDF6F}"/>
              </a:ext>
            </a:extLst>
          </p:cNvPr>
          <p:cNvSpPr>
            <a:spLocks noGrp="1"/>
          </p:cNvSpPr>
          <p:nvPr>
            <p:ph type="title"/>
          </p:nvPr>
        </p:nvSpPr>
        <p:spPr/>
        <p:txBody>
          <a:bodyPr/>
          <a:lstStyle/>
          <a:p>
            <a:r>
              <a:rPr lang="en-SG" dirty="0"/>
              <a:t>Machine Learning</a:t>
            </a:r>
          </a:p>
        </p:txBody>
      </p:sp>
      <p:sp>
        <p:nvSpPr>
          <p:cNvPr id="3" name="Content Placeholder 2">
            <a:extLst>
              <a:ext uri="{FF2B5EF4-FFF2-40B4-BE49-F238E27FC236}">
                <a16:creationId xmlns:a16="http://schemas.microsoft.com/office/drawing/2014/main" id="{5328A299-F50F-4EF4-BA78-61A895C512A1}"/>
              </a:ext>
            </a:extLst>
          </p:cNvPr>
          <p:cNvSpPr>
            <a:spLocks noGrp="1"/>
          </p:cNvSpPr>
          <p:nvPr>
            <p:ph idx="1"/>
          </p:nvPr>
        </p:nvSpPr>
        <p:spPr>
          <a:xfrm>
            <a:off x="1097280" y="2108201"/>
            <a:ext cx="2831108" cy="3760891"/>
          </a:xfrm>
        </p:spPr>
        <p:txBody>
          <a:bodyPr/>
          <a:lstStyle/>
          <a:p>
            <a:r>
              <a:rPr lang="en-SG" dirty="0"/>
              <a:t>K-clustering</a:t>
            </a:r>
          </a:p>
          <a:p>
            <a:endParaRPr lang="en-SG" dirty="0"/>
          </a:p>
        </p:txBody>
      </p:sp>
      <p:sp>
        <p:nvSpPr>
          <p:cNvPr id="6" name="Content Placeholder 2">
            <a:extLst>
              <a:ext uri="{FF2B5EF4-FFF2-40B4-BE49-F238E27FC236}">
                <a16:creationId xmlns:a16="http://schemas.microsoft.com/office/drawing/2014/main" id="{65A5B930-BD9E-4706-B9AB-A2F84E4C900A}"/>
              </a:ext>
            </a:extLst>
          </p:cNvPr>
          <p:cNvSpPr txBox="1">
            <a:spLocks/>
          </p:cNvSpPr>
          <p:nvPr/>
        </p:nvSpPr>
        <p:spPr>
          <a:xfrm>
            <a:off x="7473880" y="2088689"/>
            <a:ext cx="3681800" cy="3760891"/>
          </a:xfrm>
          <a:prstGeom prst="rect">
            <a:avLst/>
          </a:prstGeom>
        </p:spPr>
        <p:txBody>
          <a:bodyPr vert="horz" lIns="0" tIns="45720" rIns="0" bIns="45720" rtlCol="0">
            <a:norm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None/>
            </a:pPr>
            <a:r>
              <a:rPr lang="en-SG" sz="1500" dirty="0"/>
              <a:t>We want to determine the similarity of the neighbourhoods to identify if it is suitable for an Asian restaurant.</a:t>
            </a:r>
          </a:p>
          <a:p>
            <a:pPr>
              <a:buFont typeface="Arial" panose="020B0604020202020204" pitchFamily="34" charset="0"/>
              <a:buChar char="•"/>
            </a:pPr>
            <a:r>
              <a:rPr lang="en-SG" sz="1500" dirty="0"/>
              <a:t>Use of k-clustering to identify if the neighbourhoods are similar or belong to the same cluster based on the profile of the top 10 types of amenities</a:t>
            </a:r>
          </a:p>
          <a:p>
            <a:pPr>
              <a:buFont typeface="Arial" panose="020B0604020202020204" pitchFamily="34" charset="0"/>
              <a:buChar char="•"/>
            </a:pPr>
            <a:r>
              <a:rPr lang="en-SG" sz="1500" dirty="0"/>
              <a:t>This gives us an insight into the lifestyle of the habitants in the area</a:t>
            </a:r>
          </a:p>
          <a:p>
            <a:pPr>
              <a:buFont typeface="Arial" panose="020B0604020202020204" pitchFamily="34" charset="0"/>
              <a:buChar char="•"/>
            </a:pPr>
            <a:endParaRPr lang="en-SG" sz="1500" dirty="0"/>
          </a:p>
          <a:p>
            <a:pPr marL="0" indent="0">
              <a:buNone/>
            </a:pPr>
            <a:endParaRPr lang="en-SG" dirty="0"/>
          </a:p>
        </p:txBody>
      </p:sp>
      <p:pic>
        <p:nvPicPr>
          <p:cNvPr id="8" name="Picture 7">
            <a:extLst>
              <a:ext uri="{FF2B5EF4-FFF2-40B4-BE49-F238E27FC236}">
                <a16:creationId xmlns:a16="http://schemas.microsoft.com/office/drawing/2014/main" id="{7ED487B0-857E-4C47-B9A8-7AC439AEC292}"/>
              </a:ext>
            </a:extLst>
          </p:cNvPr>
          <p:cNvPicPr/>
          <p:nvPr/>
        </p:nvPicPr>
        <p:blipFill>
          <a:blip r:embed="rId2"/>
          <a:stretch>
            <a:fillRect/>
          </a:stretch>
        </p:blipFill>
        <p:spPr>
          <a:xfrm>
            <a:off x="1097280" y="2688465"/>
            <a:ext cx="5731510" cy="3388360"/>
          </a:xfrm>
          <a:prstGeom prst="rect">
            <a:avLst/>
          </a:prstGeom>
        </p:spPr>
      </p:pic>
    </p:spTree>
    <p:extLst>
      <p:ext uri="{BB962C8B-B14F-4D97-AF65-F5344CB8AC3E}">
        <p14:creationId xmlns:p14="http://schemas.microsoft.com/office/powerpoint/2010/main" val="10177421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D1BAA8-4E36-4837-A5D7-43DEC16BDF6F}"/>
              </a:ext>
            </a:extLst>
          </p:cNvPr>
          <p:cNvSpPr>
            <a:spLocks noGrp="1"/>
          </p:cNvSpPr>
          <p:nvPr>
            <p:ph type="title"/>
          </p:nvPr>
        </p:nvSpPr>
        <p:spPr/>
        <p:txBody>
          <a:bodyPr/>
          <a:lstStyle/>
          <a:p>
            <a:r>
              <a:rPr lang="en-SG" dirty="0"/>
              <a:t>Machine Learning</a:t>
            </a:r>
          </a:p>
        </p:txBody>
      </p:sp>
      <p:sp>
        <p:nvSpPr>
          <p:cNvPr id="3" name="Content Placeholder 2">
            <a:extLst>
              <a:ext uri="{FF2B5EF4-FFF2-40B4-BE49-F238E27FC236}">
                <a16:creationId xmlns:a16="http://schemas.microsoft.com/office/drawing/2014/main" id="{5328A299-F50F-4EF4-BA78-61A895C512A1}"/>
              </a:ext>
            </a:extLst>
          </p:cNvPr>
          <p:cNvSpPr>
            <a:spLocks noGrp="1"/>
          </p:cNvSpPr>
          <p:nvPr>
            <p:ph idx="1"/>
          </p:nvPr>
        </p:nvSpPr>
        <p:spPr>
          <a:xfrm>
            <a:off x="1097280" y="2108201"/>
            <a:ext cx="2831108" cy="3760891"/>
          </a:xfrm>
        </p:spPr>
        <p:txBody>
          <a:bodyPr/>
          <a:lstStyle/>
          <a:p>
            <a:r>
              <a:rPr lang="en-SG" dirty="0"/>
              <a:t>K-clustering</a:t>
            </a:r>
          </a:p>
          <a:p>
            <a:endParaRPr lang="en-SG" dirty="0"/>
          </a:p>
        </p:txBody>
      </p:sp>
      <p:sp>
        <p:nvSpPr>
          <p:cNvPr id="6" name="Content Placeholder 2">
            <a:extLst>
              <a:ext uri="{FF2B5EF4-FFF2-40B4-BE49-F238E27FC236}">
                <a16:creationId xmlns:a16="http://schemas.microsoft.com/office/drawing/2014/main" id="{65A5B930-BD9E-4706-B9AB-A2F84E4C900A}"/>
              </a:ext>
            </a:extLst>
          </p:cNvPr>
          <p:cNvSpPr txBox="1">
            <a:spLocks/>
          </p:cNvSpPr>
          <p:nvPr/>
        </p:nvSpPr>
        <p:spPr>
          <a:xfrm>
            <a:off x="7473880" y="2088689"/>
            <a:ext cx="3681800" cy="3760891"/>
          </a:xfrm>
          <a:prstGeom prst="rect">
            <a:avLst/>
          </a:prstGeom>
        </p:spPr>
        <p:txBody>
          <a:bodyPr vert="horz" lIns="0" tIns="45720" rIns="0" bIns="45720" rtlCol="0">
            <a:norm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None/>
            </a:pPr>
            <a:r>
              <a:rPr lang="en-SG" sz="1500" dirty="0"/>
              <a:t>We can observe the following about the Kensington Area (in black circle)</a:t>
            </a:r>
          </a:p>
          <a:p>
            <a:pPr>
              <a:buFont typeface="Arial" panose="020B0604020202020204" pitchFamily="34" charset="0"/>
              <a:buChar char="•"/>
            </a:pPr>
            <a:r>
              <a:rPr lang="en-SG" sz="1500" dirty="0"/>
              <a:t>It belongs to the same cluster as neighbourhood such as the Richmond Area, where there is presence of many Asian/Chinese food joints</a:t>
            </a:r>
          </a:p>
          <a:p>
            <a:pPr>
              <a:buFont typeface="Arial" panose="020B0604020202020204" pitchFamily="34" charset="0"/>
              <a:buChar char="•"/>
            </a:pPr>
            <a:r>
              <a:rPr lang="en-SG" sz="1500" dirty="0"/>
              <a:t>There also exists a food joint cluster where we can ride on for the locality effect.</a:t>
            </a:r>
          </a:p>
          <a:p>
            <a:pPr>
              <a:buFont typeface="Arial" panose="020B0604020202020204" pitchFamily="34" charset="0"/>
              <a:buChar char="•"/>
            </a:pPr>
            <a:endParaRPr lang="en-SG" sz="1500" dirty="0"/>
          </a:p>
          <a:p>
            <a:pPr marL="0" indent="0">
              <a:buNone/>
            </a:pPr>
            <a:endParaRPr lang="en-SG" dirty="0"/>
          </a:p>
        </p:txBody>
      </p:sp>
      <p:pic>
        <p:nvPicPr>
          <p:cNvPr id="7" name="Picture 6">
            <a:extLst>
              <a:ext uri="{FF2B5EF4-FFF2-40B4-BE49-F238E27FC236}">
                <a16:creationId xmlns:a16="http://schemas.microsoft.com/office/drawing/2014/main" id="{3E5B823A-B781-4950-B365-9F9939C86F95}"/>
              </a:ext>
            </a:extLst>
          </p:cNvPr>
          <p:cNvPicPr/>
          <p:nvPr/>
        </p:nvPicPr>
        <p:blipFill>
          <a:blip r:embed="rId2"/>
          <a:stretch>
            <a:fillRect/>
          </a:stretch>
        </p:blipFill>
        <p:spPr>
          <a:xfrm>
            <a:off x="1097280" y="2533612"/>
            <a:ext cx="5731510" cy="3465195"/>
          </a:xfrm>
          <a:prstGeom prst="rect">
            <a:avLst/>
          </a:prstGeom>
        </p:spPr>
      </p:pic>
      <p:sp>
        <p:nvSpPr>
          <p:cNvPr id="4" name="Oval 3">
            <a:extLst>
              <a:ext uri="{FF2B5EF4-FFF2-40B4-BE49-F238E27FC236}">
                <a16:creationId xmlns:a16="http://schemas.microsoft.com/office/drawing/2014/main" id="{92804394-DA44-4C5E-834E-5DBCA5735292}"/>
              </a:ext>
            </a:extLst>
          </p:cNvPr>
          <p:cNvSpPr/>
          <p:nvPr/>
        </p:nvSpPr>
        <p:spPr>
          <a:xfrm>
            <a:off x="1864426" y="3975264"/>
            <a:ext cx="694706" cy="69470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5268443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D1BAA8-4E36-4837-A5D7-43DEC16BDF6F}"/>
              </a:ext>
            </a:extLst>
          </p:cNvPr>
          <p:cNvSpPr>
            <a:spLocks noGrp="1"/>
          </p:cNvSpPr>
          <p:nvPr>
            <p:ph type="title"/>
          </p:nvPr>
        </p:nvSpPr>
        <p:spPr/>
        <p:txBody>
          <a:bodyPr/>
          <a:lstStyle/>
          <a:p>
            <a:r>
              <a:rPr lang="en-SG" dirty="0"/>
              <a:t>Conclusion</a:t>
            </a:r>
          </a:p>
        </p:txBody>
      </p:sp>
      <p:sp>
        <p:nvSpPr>
          <p:cNvPr id="6" name="Content Placeholder 2">
            <a:extLst>
              <a:ext uri="{FF2B5EF4-FFF2-40B4-BE49-F238E27FC236}">
                <a16:creationId xmlns:a16="http://schemas.microsoft.com/office/drawing/2014/main" id="{65A5B930-BD9E-4706-B9AB-A2F84E4C900A}"/>
              </a:ext>
            </a:extLst>
          </p:cNvPr>
          <p:cNvSpPr txBox="1">
            <a:spLocks/>
          </p:cNvSpPr>
          <p:nvPr/>
        </p:nvSpPr>
        <p:spPr>
          <a:xfrm>
            <a:off x="7473880" y="2088689"/>
            <a:ext cx="3681800" cy="3760891"/>
          </a:xfrm>
          <a:prstGeom prst="rect">
            <a:avLst/>
          </a:prstGeom>
        </p:spPr>
        <p:txBody>
          <a:bodyPr vert="horz" lIns="0" tIns="45720" rIns="0" bIns="45720" rtlCol="0">
            <a:normAutofit fontScale="92500" lnSpcReduction="20000"/>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None/>
            </a:pPr>
            <a:r>
              <a:rPr lang="en-SG" sz="1500" dirty="0"/>
              <a:t>Based on the observations made previously, we would recommend Kensington as the ideal location to set up a new Asian/ Chinese food joint.</a:t>
            </a:r>
          </a:p>
          <a:p>
            <a:pPr>
              <a:buFont typeface="Arial" panose="020B0604020202020204" pitchFamily="34" charset="0"/>
              <a:buChar char="•"/>
            </a:pPr>
            <a:r>
              <a:rPr lang="en-SG" sz="1500" dirty="0"/>
              <a:t>Kensington exhibits similar profile in terms of amenities and facilities as areas such as Richmond which can be translated into similar lifestyle habits for its occupants.</a:t>
            </a:r>
          </a:p>
          <a:p>
            <a:pPr>
              <a:buFont typeface="Arial" panose="020B0604020202020204" pitchFamily="34" charset="0"/>
              <a:buChar char="•"/>
            </a:pPr>
            <a:r>
              <a:rPr lang="en-SG" sz="1500" dirty="0"/>
              <a:t>There also exists a food joint cluster in the northern and eastern area of Kensington. We can leverage on the locality effect which draws crowd to the area.</a:t>
            </a:r>
          </a:p>
          <a:p>
            <a:pPr>
              <a:buFont typeface="Arial" panose="020B0604020202020204" pitchFamily="34" charset="0"/>
              <a:buChar char="•"/>
            </a:pPr>
            <a:r>
              <a:rPr lang="en-SG" sz="1500" dirty="0"/>
              <a:t>Therefore, we would recommend setting up the food joint in the area circled in red, ideally near the blue dots (other restaurants) to make full use of the locality effect.</a:t>
            </a:r>
          </a:p>
          <a:p>
            <a:pPr marL="0" indent="0">
              <a:buNone/>
            </a:pPr>
            <a:endParaRPr lang="en-SG" dirty="0"/>
          </a:p>
        </p:txBody>
      </p:sp>
      <p:pic>
        <p:nvPicPr>
          <p:cNvPr id="8" name="Picture 7">
            <a:extLst>
              <a:ext uri="{FF2B5EF4-FFF2-40B4-BE49-F238E27FC236}">
                <a16:creationId xmlns:a16="http://schemas.microsoft.com/office/drawing/2014/main" id="{BCD3FB26-57AA-45E8-BA63-04C35620F899}"/>
              </a:ext>
            </a:extLst>
          </p:cNvPr>
          <p:cNvPicPr/>
          <p:nvPr/>
        </p:nvPicPr>
        <p:blipFill>
          <a:blip r:embed="rId2"/>
          <a:stretch>
            <a:fillRect/>
          </a:stretch>
        </p:blipFill>
        <p:spPr>
          <a:xfrm>
            <a:off x="1097280" y="2469804"/>
            <a:ext cx="5731510" cy="3465195"/>
          </a:xfrm>
          <a:prstGeom prst="rect">
            <a:avLst/>
          </a:prstGeom>
        </p:spPr>
      </p:pic>
      <p:sp>
        <p:nvSpPr>
          <p:cNvPr id="4" name="Oval 3">
            <a:extLst>
              <a:ext uri="{FF2B5EF4-FFF2-40B4-BE49-F238E27FC236}">
                <a16:creationId xmlns:a16="http://schemas.microsoft.com/office/drawing/2014/main" id="{92804394-DA44-4C5E-834E-5DBCA5735292}"/>
              </a:ext>
            </a:extLst>
          </p:cNvPr>
          <p:cNvSpPr/>
          <p:nvPr/>
        </p:nvSpPr>
        <p:spPr>
          <a:xfrm>
            <a:off x="2024743" y="3855048"/>
            <a:ext cx="599704" cy="56257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rgbClr val="FF0000"/>
              </a:solidFill>
            </a:endParaRPr>
          </a:p>
        </p:txBody>
      </p:sp>
    </p:spTree>
    <p:extLst>
      <p:ext uri="{BB962C8B-B14F-4D97-AF65-F5344CB8AC3E}">
        <p14:creationId xmlns:p14="http://schemas.microsoft.com/office/powerpoint/2010/main" val="36350953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64980A-66A9-477C-8273-7F9401A07D64}"/>
              </a:ext>
            </a:extLst>
          </p:cNvPr>
          <p:cNvSpPr>
            <a:spLocks noGrp="1"/>
          </p:cNvSpPr>
          <p:nvPr>
            <p:ph type="title"/>
          </p:nvPr>
        </p:nvSpPr>
        <p:spPr/>
        <p:txBody>
          <a:bodyPr/>
          <a:lstStyle/>
          <a:p>
            <a:endParaRPr lang="en-SG"/>
          </a:p>
        </p:txBody>
      </p:sp>
      <p:sp>
        <p:nvSpPr>
          <p:cNvPr id="3" name="Content Placeholder 2">
            <a:extLst>
              <a:ext uri="{FF2B5EF4-FFF2-40B4-BE49-F238E27FC236}">
                <a16:creationId xmlns:a16="http://schemas.microsoft.com/office/drawing/2014/main" id="{57D402E3-4EEB-4866-8140-D1CCEC826C55}"/>
              </a:ext>
            </a:extLst>
          </p:cNvPr>
          <p:cNvSpPr>
            <a:spLocks noGrp="1"/>
          </p:cNvSpPr>
          <p:nvPr>
            <p:ph idx="1"/>
          </p:nvPr>
        </p:nvSpPr>
        <p:spPr/>
        <p:txBody>
          <a:bodyPr/>
          <a:lstStyle/>
          <a:p>
            <a:endParaRPr lang="en-SG"/>
          </a:p>
        </p:txBody>
      </p:sp>
    </p:spTree>
    <p:extLst>
      <p:ext uri="{BB962C8B-B14F-4D97-AF65-F5344CB8AC3E}">
        <p14:creationId xmlns:p14="http://schemas.microsoft.com/office/powerpoint/2010/main" val="2726186206"/>
      </p:ext>
    </p:extLst>
  </p:cSld>
  <p:clrMapOvr>
    <a:masterClrMapping/>
  </p:clrMapOvr>
</p:sld>
</file>

<file path=ppt/theme/theme1.xml><?xml version="1.0" encoding="utf-8"?>
<a:theme xmlns:a="http://schemas.openxmlformats.org/drawingml/2006/main" name="1_RetrospectVTI">
  <a:themeElements>
    <a:clrScheme name="Custom 37">
      <a:dk1>
        <a:srgbClr val="000000"/>
      </a:dk1>
      <a:lt1>
        <a:srgbClr val="FFFFFF"/>
      </a:lt1>
      <a:dk2>
        <a:srgbClr val="4A5356"/>
      </a:dk2>
      <a:lt2>
        <a:srgbClr val="E8E3CE"/>
      </a:lt2>
      <a:accent1>
        <a:srgbClr val="9BA8B7"/>
      </a:accent1>
      <a:accent2>
        <a:srgbClr val="E6A02E"/>
      </a:accent2>
      <a:accent3>
        <a:srgbClr val="BF6A3B"/>
      </a:accent3>
      <a:accent4>
        <a:srgbClr val="92987A"/>
      </a:accent4>
      <a:accent5>
        <a:srgbClr val="857659"/>
      </a:accent5>
      <a:accent6>
        <a:srgbClr val="A0988C"/>
      </a:accent6>
      <a:hlink>
        <a:srgbClr val="00B0F0"/>
      </a:hlink>
      <a:folHlink>
        <a:srgbClr val="738F97"/>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0646C36-D994-4DBD-9A53-9B2DFD8D7208}">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147854D2-C2B1-4273-BEE8-C059778BC500}">
  <ds:schemaRefs>
    <ds:schemaRef ds:uri="http://schemas.microsoft.com/sharepoint/v3/contenttype/forms"/>
  </ds:schemaRefs>
</ds:datastoreItem>
</file>

<file path=customXml/itemProps3.xml><?xml version="1.0" encoding="utf-8"?>
<ds:datastoreItem xmlns:ds="http://schemas.openxmlformats.org/officeDocument/2006/customXml" ds:itemID="{A2A4E875-040F-4F4E-A5A7-1188084B7F3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{24FC5C49-B73F-4285-93BA-EB7A63CB5E6B}tf56160789_wac</Template>
  <TotalTime>0</TotalTime>
  <Words>500</Words>
  <Application>Microsoft Office PowerPoint</Application>
  <PresentationFormat>Widescreen</PresentationFormat>
  <Paragraphs>40</Paragraphs>
  <Slides>9</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vt:i4>
      </vt:variant>
    </vt:vector>
  </HeadingPairs>
  <TitlesOfParts>
    <vt:vector size="14" baseType="lpstr">
      <vt:lpstr>Arial</vt:lpstr>
      <vt:lpstr>Bookman Old Style</vt:lpstr>
      <vt:lpstr>Calibri</vt:lpstr>
      <vt:lpstr>Franklin Gothic Book</vt:lpstr>
      <vt:lpstr>1_RetrospectVTI</vt:lpstr>
      <vt:lpstr>IBM Data Science</vt:lpstr>
      <vt:lpstr>Introduction</vt:lpstr>
      <vt:lpstr>Data</vt:lpstr>
      <vt:lpstr>Methodology and Results</vt:lpstr>
      <vt:lpstr>Methodology and Results</vt:lpstr>
      <vt:lpstr>Machine Learning</vt:lpstr>
      <vt:lpstr>Machine Learning</vt:lpstr>
      <vt:lpstr>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2020-07-19T08:15:43Z</dcterms:created>
  <dcterms:modified xsi:type="dcterms:W3CDTF">2020-07-19T08:36:43Z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